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331" r:id="rId3"/>
    <p:sldId id="332" r:id="rId4"/>
    <p:sldId id="333" r:id="rId5"/>
    <p:sldId id="326" r:id="rId6"/>
    <p:sldId id="327" r:id="rId7"/>
    <p:sldId id="320" r:id="rId8"/>
    <p:sldId id="321" r:id="rId9"/>
    <p:sldId id="316" r:id="rId10"/>
    <p:sldId id="317" r:id="rId11"/>
    <p:sldId id="318" r:id="rId12"/>
    <p:sldId id="297" r:id="rId13"/>
    <p:sldId id="293" r:id="rId14"/>
    <p:sldId id="334" r:id="rId15"/>
    <p:sldId id="295" r:id="rId16"/>
    <p:sldId id="296" r:id="rId17"/>
    <p:sldId id="328" r:id="rId18"/>
    <p:sldId id="304" r:id="rId19"/>
    <p:sldId id="290" r:id="rId20"/>
    <p:sldId id="298" r:id="rId21"/>
    <p:sldId id="299" r:id="rId22"/>
    <p:sldId id="305" r:id="rId23"/>
    <p:sldId id="292" r:id="rId24"/>
    <p:sldId id="307" r:id="rId25"/>
    <p:sldId id="308" r:id="rId26"/>
    <p:sldId id="309" r:id="rId27"/>
    <p:sldId id="310" r:id="rId28"/>
    <p:sldId id="336" r:id="rId29"/>
    <p:sldId id="311" r:id="rId30"/>
    <p:sldId id="312" r:id="rId31"/>
    <p:sldId id="322" r:id="rId32"/>
    <p:sldId id="323" r:id="rId33"/>
    <p:sldId id="324" r:id="rId34"/>
    <p:sldId id="313" r:id="rId35"/>
    <p:sldId id="314" r:id="rId36"/>
    <p:sldId id="325" r:id="rId37"/>
    <p:sldId id="329" r:id="rId38"/>
    <p:sldId id="33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4273-C213-4B86-96CD-BCCCA435830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69D04-7720-4222-B63A-38C21159D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03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6DD137-23EF-4156-80D6-42075481485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0AE6B0-C726-46F5-8553-A46BDDFA2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«Немецкая классическая философия»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2840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Фридрих Шеллинг (1775-1854) – представитель объективного идеализма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Объективный идеализм – </a:t>
            </a:r>
            <a:r>
              <a:rPr lang="ru-RU" dirty="0" smtClean="0">
                <a:latin typeface="Comic Sans MS" pitchFamily="66" charset="0"/>
              </a:rPr>
              <a:t>это философское направление, представители которого признают существование мира вне зависимости от воли и разума познающего субъекта.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3" descr="2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2592287" cy="338437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Людвиг Фейербах (1804-1872)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Антрополоигческий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материализм </a:t>
            </a:r>
            <a:r>
              <a:rPr lang="ru-RU" dirty="0" smtClean="0">
                <a:latin typeface="Comic Sans MS" pitchFamily="66" charset="0"/>
              </a:rPr>
              <a:t>– это направление в философии, основанное на исследовании человека как основы  физического мира.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3" descr="2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2880319" cy="367240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Главная задача философии</a:t>
            </a:r>
            <a:r>
              <a:rPr lang="ru-RU" sz="2000" dirty="0" smtClean="0">
                <a:latin typeface="Comic Sans MS" pitchFamily="66" charset="0"/>
              </a:rPr>
              <a:t>: определение границ достоверного знания.     </a:t>
            </a:r>
          </a:p>
          <a:p>
            <a:pPr lvl="1"/>
            <a:r>
              <a:rPr lang="ru-RU" sz="2000" dirty="0" smtClean="0">
                <a:latin typeface="Comic Sans MS" pitchFamily="66" charset="0"/>
              </a:rPr>
              <a:t>    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Основные произведения:</a:t>
            </a:r>
          </a:p>
          <a:p>
            <a:r>
              <a:rPr lang="ru-RU" sz="2000" dirty="0" smtClean="0">
                <a:latin typeface="Comic Sans MS" pitchFamily="66" charset="0"/>
              </a:rPr>
              <a:t>«Критика чистого разума» (1781 г.)</a:t>
            </a:r>
          </a:p>
          <a:p>
            <a:r>
              <a:rPr lang="ru-RU" sz="2000" dirty="0" smtClean="0">
                <a:latin typeface="Comic Sans MS" pitchFamily="66" charset="0"/>
              </a:rPr>
              <a:t>Метафизика нравственности» (1785г.)</a:t>
            </a:r>
          </a:p>
          <a:p>
            <a:r>
              <a:rPr lang="ru-RU" sz="2000" dirty="0" smtClean="0">
                <a:latin typeface="Comic Sans MS" pitchFamily="66" charset="0"/>
              </a:rPr>
              <a:t>Критика практического разума» (1788г.)</a:t>
            </a:r>
          </a:p>
          <a:p>
            <a:r>
              <a:rPr lang="ru-RU" sz="2000" dirty="0" smtClean="0">
                <a:latin typeface="Comic Sans MS" pitchFamily="66" charset="0"/>
              </a:rPr>
              <a:t>«Критика способности суждения» (1790г.) </a:t>
            </a:r>
          </a:p>
          <a:p>
            <a:r>
              <a:rPr lang="ru-RU" sz="2000" dirty="0" smtClean="0">
                <a:latin typeface="Comic Sans MS" pitchFamily="66" charset="0"/>
              </a:rPr>
              <a:t>«Трактат к вечному миру» (1795г.)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Философия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Иммануила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Канта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1)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докритический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период </a:t>
            </a:r>
            <a:r>
              <a:rPr lang="ru-RU" dirty="0" smtClean="0">
                <a:latin typeface="Comic Sans MS" pitchFamily="66" charset="0"/>
              </a:rPr>
              <a:t>творчества – придерживался позиций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гностицизма</a:t>
            </a:r>
            <a:r>
              <a:rPr lang="ru-RU" dirty="0" smtClean="0">
                <a:latin typeface="Comic Sans MS" pitchFamily="66" charset="0"/>
              </a:rPr>
              <a:t> (весь мир познаваем разумом человека)</a:t>
            </a:r>
          </a:p>
          <a:p>
            <a:r>
              <a:rPr lang="ru-RU" dirty="0" smtClean="0">
                <a:latin typeface="Comic Sans MS" pitchFamily="66" charset="0"/>
              </a:rPr>
              <a:t>2)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критический период </a:t>
            </a:r>
            <a:r>
              <a:rPr lang="ru-RU" dirty="0" smtClean="0">
                <a:latin typeface="Comic Sans MS" pitchFamily="66" charset="0"/>
              </a:rPr>
              <a:t>творчества – придерживался позиций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агностицизма </a:t>
            </a:r>
            <a:r>
              <a:rPr lang="ru-RU" dirty="0" smtClean="0">
                <a:latin typeface="Comic Sans MS" pitchFamily="66" charset="0"/>
              </a:rPr>
              <a:t>(возможности человека познать мир ограниченны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Основные периоды творчества И. Канта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Виды знаний по Канту: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Апостериорное знание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знание, получаемое человеком в результате опыта;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Априорное знание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знание, изначально существующее в разуме и не требующее доказательств;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Comic Sans MS" pitchFamily="66" charset="0"/>
              </a:rPr>
              <a:t>1) «ограниченность пространства»;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2) «простое и сложное»;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3) «свобода и причинность»;</a:t>
            </a:r>
          </a:p>
          <a:p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4) «наличие Бога».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Виды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антиномий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 гносеологии Канта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«Категорический императив» </a:t>
            </a:r>
            <a:r>
              <a:rPr lang="ru-RU" dirty="0" smtClean="0">
                <a:latin typeface="Comic Sans MS" pitchFamily="66" charset="0"/>
              </a:rPr>
              <a:t>– форма проявления морального закона, соблюдение которого не зависит от обстоятельств и носит несомненный характер.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Моральный закон человека </a:t>
            </a:r>
            <a:r>
              <a:rPr lang="ru-RU" dirty="0" smtClean="0">
                <a:latin typeface="Comic Sans MS" pitchFamily="66" charset="0"/>
              </a:rPr>
              <a:t>– его совесть.</a:t>
            </a:r>
          </a:p>
          <a:p>
            <a:r>
              <a:rPr lang="ru-RU" dirty="0" smtClean="0">
                <a:latin typeface="Comic Sans MS" pitchFamily="66" charset="0"/>
              </a:rPr>
              <a:t>Переход от анализа морали к рассмотрению нравственности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Моральная философия И. Канта 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 Моральная философия Канта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Три  постулата («модуса»)</a:t>
            </a:r>
          </a:p>
          <a:p>
            <a:pPr lvl="1">
              <a:buNone/>
            </a:pP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морального закона 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Comic Sans MS" pitchFamily="66" charset="0"/>
              </a:rPr>
              <a:t>1) «не делай другому то, чего не желаешь себе» (золотое правило нравственности);</a:t>
            </a:r>
          </a:p>
          <a:p>
            <a:r>
              <a:rPr lang="ru-RU" dirty="0" smtClean="0">
                <a:latin typeface="Comic Sans MS" pitchFamily="66" charset="0"/>
              </a:rPr>
              <a:t>2) «относись к человеку не как к средству, но как к цели»;</a:t>
            </a:r>
          </a:p>
          <a:p>
            <a:r>
              <a:rPr lang="ru-RU" dirty="0" smtClean="0">
                <a:latin typeface="Comic Sans MS" pitchFamily="66" charset="0"/>
              </a:rPr>
              <a:t>3) «царство взаимных целей».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47864" y="508518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0586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1.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Развитие истории- </a:t>
            </a:r>
            <a:r>
              <a:rPr lang="ru-RU" sz="2000" dirty="0" smtClean="0">
                <a:latin typeface="Comic Sans MS" pitchFamily="66" charset="0"/>
              </a:rPr>
              <a:t>процесс моральной эволюции политики от военно-силового к правовому пути развития</a:t>
            </a:r>
          </a:p>
          <a:p>
            <a:r>
              <a:rPr lang="ru-RU" sz="2000" dirty="0" smtClean="0">
                <a:latin typeface="Comic Sans MS" pitchFamily="66" charset="0"/>
              </a:rPr>
              <a:t>2. Идеал исторического развития – ситуация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«вечного мира».</a:t>
            </a:r>
          </a:p>
          <a:p>
            <a:r>
              <a:rPr lang="ru-RU" sz="2000" dirty="0" smtClean="0">
                <a:latin typeface="Comic Sans MS" pitchFamily="66" charset="0"/>
              </a:rPr>
              <a:t>3. «Вечный мир» – это состояние системы мировой политики, в рамках которой отношения между государствами исключают войны благодаря системе правового регулирования.</a:t>
            </a:r>
          </a:p>
          <a:p>
            <a:r>
              <a:rPr lang="ru-RU" sz="2000" dirty="0" smtClean="0">
                <a:latin typeface="Comic Sans MS" pitchFamily="66" charset="0"/>
              </a:rPr>
              <a:t>4. Выступал за идею ограничения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суверенитета </a:t>
            </a:r>
            <a:r>
              <a:rPr lang="ru-RU" sz="2000" dirty="0" smtClean="0">
                <a:latin typeface="Comic Sans MS" pitchFamily="66" charset="0"/>
              </a:rPr>
              <a:t>государств</a:t>
            </a:r>
          </a:p>
          <a:p>
            <a:endParaRPr lang="ru-RU" dirty="0" smtClean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Comic Sans MS" pitchFamily="66" charset="0"/>
              </a:rPr>
              <a:t>Философия истории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Георг Гегель (1770-1831.)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Гег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3712" y="2060848"/>
            <a:ext cx="3076575" cy="4176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Э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3076471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Фридрих Энгельс (1820-1895) – немецкий философ и экономист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«Философия истории» </a:t>
            </a:r>
          </a:p>
          <a:p>
            <a:r>
              <a:rPr lang="ru-RU" sz="4000" dirty="0" smtClean="0">
                <a:latin typeface="Comic Sans MS" pitchFamily="66" charset="0"/>
              </a:rPr>
              <a:t>Философия религии»</a:t>
            </a:r>
          </a:p>
          <a:p>
            <a:r>
              <a:rPr lang="ru-RU" sz="4000" dirty="0" smtClean="0">
                <a:latin typeface="Comic Sans MS" pitchFamily="66" charset="0"/>
              </a:rPr>
              <a:t>«Философия права»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Основные произведения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1.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«Абсолютный дух</a:t>
            </a:r>
            <a:r>
              <a:rPr lang="ru-RU" dirty="0" smtClean="0">
                <a:latin typeface="Comic Sans MS" pitchFamily="66" charset="0"/>
              </a:rPr>
              <a:t>» – идеальная сущность, непознаваемая разумом человека и творящая историю.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2.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Двигатель развития истории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- идея свободы</a:t>
            </a: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3. Задача философии истории- исследовать прогресс развития человечества как результат эволюции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Философско-исторические взгляды Гегеля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Разделял философию права  на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теорию и практику</a:t>
            </a:r>
          </a:p>
          <a:p>
            <a:r>
              <a:rPr lang="ru-RU" dirty="0" smtClean="0">
                <a:latin typeface="Comic Sans MS" pitchFamily="66" charset="0"/>
              </a:rPr>
              <a:t>Критически анализировал теорию морального закона Канта.</a:t>
            </a:r>
          </a:p>
          <a:p>
            <a:r>
              <a:rPr lang="ru-RU" dirty="0" smtClean="0">
                <a:latin typeface="Comic Sans MS" pitchFamily="66" charset="0"/>
              </a:rPr>
              <a:t>Закон и право – формы реализации абсолютного духа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Право</a:t>
            </a:r>
            <a:r>
              <a:rPr lang="ru-RU" dirty="0" smtClean="0">
                <a:latin typeface="Comic Sans MS" pitchFamily="66" charset="0"/>
              </a:rPr>
              <a:t> – это историко-политический и </a:t>
            </a:r>
            <a:r>
              <a:rPr lang="ru-RU" dirty="0" err="1" smtClean="0">
                <a:latin typeface="Comic Sans MS" pitchFamily="66" charset="0"/>
              </a:rPr>
              <a:t>социо-культурный</a:t>
            </a:r>
            <a:r>
              <a:rPr lang="ru-RU" dirty="0" smtClean="0">
                <a:latin typeface="Comic Sans MS" pitchFamily="66" charset="0"/>
              </a:rPr>
              <a:t> феномен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Философско-правовые воззрения Гегеля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закон единства и борьбы противоположностей</a:t>
            </a:r>
            <a:r>
              <a:rPr lang="ru-RU" sz="1800" b="1" dirty="0" smtClean="0">
                <a:latin typeface="Comic Sans MS" pitchFamily="66" charset="0"/>
              </a:rPr>
              <a:t>: </a:t>
            </a:r>
            <a:endParaRPr lang="ru-RU" sz="1800" dirty="0" smtClean="0">
              <a:latin typeface="Comic Sans MS" pitchFamily="66" charset="0"/>
            </a:endParaRPr>
          </a:p>
          <a:p>
            <a:r>
              <a:rPr lang="ru-RU" sz="1800" i="1" u="sng" dirty="0" smtClean="0">
                <a:latin typeface="Comic Sans MS" pitchFamily="66" charset="0"/>
              </a:rPr>
              <a:t>формулировка</a:t>
            </a:r>
            <a:r>
              <a:rPr lang="ru-RU" sz="1800" dirty="0" smtClean="0">
                <a:latin typeface="Comic Sans MS" pitchFamily="66" charset="0"/>
              </a:rPr>
              <a:t>: всё в мире состоит из противоположностей, которые, будучи едиными по своей природе, находятся друг с другом в отношениях противоречия, и даже борьбы;</a:t>
            </a:r>
          </a:p>
          <a:p>
            <a:pPr lvl="0"/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закон перехода количества в качество;</a:t>
            </a:r>
            <a:endParaRPr lang="ru-RU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1800" i="1" u="sng" dirty="0" smtClean="0">
                <a:latin typeface="Comic Sans MS" pitchFamily="66" charset="0"/>
              </a:rPr>
              <a:t>формулировка:</a:t>
            </a:r>
            <a:r>
              <a:rPr lang="ru-RU" sz="1800" dirty="0" smtClean="0">
                <a:latin typeface="Comic Sans MS" pitchFamily="66" charset="0"/>
              </a:rPr>
              <a:t>  необходимым условием количественных изменениях являются изменения в качестве объекта или явления;</a:t>
            </a:r>
          </a:p>
          <a:p>
            <a:pPr lvl="0"/>
            <a:r>
              <a:rPr lang="ru-RU" sz="1900" b="1" dirty="0" smtClean="0">
                <a:solidFill>
                  <a:srgbClr val="FF0000"/>
                </a:solidFill>
                <a:latin typeface="Comic Sans MS" pitchFamily="66" charset="0"/>
              </a:rPr>
              <a:t>закон отрицания </a:t>
            </a:r>
            <a:r>
              <a:rPr lang="ru-RU" sz="1900" b="1" dirty="0" err="1" smtClean="0">
                <a:solidFill>
                  <a:srgbClr val="FF0000"/>
                </a:solidFill>
                <a:latin typeface="Comic Sans MS" pitchFamily="66" charset="0"/>
              </a:rPr>
              <a:t>отрицания</a:t>
            </a:r>
            <a:r>
              <a:rPr lang="ru-RU" sz="1900" dirty="0" smtClean="0">
                <a:latin typeface="Comic Sans MS" pitchFamily="66" charset="0"/>
              </a:rPr>
              <a:t>:</a:t>
            </a:r>
          </a:p>
          <a:p>
            <a:r>
              <a:rPr lang="ru-RU" sz="1900" b="1" dirty="0" smtClean="0">
                <a:latin typeface="Comic Sans MS" pitchFamily="66" charset="0"/>
              </a:rPr>
              <a:t> </a:t>
            </a:r>
            <a:r>
              <a:rPr lang="ru-RU" sz="1900" i="1" u="sng" dirty="0" smtClean="0">
                <a:latin typeface="Comic Sans MS" pitchFamily="66" charset="0"/>
              </a:rPr>
              <a:t>формулировка: </a:t>
            </a:r>
            <a:r>
              <a:rPr lang="ru-RU" sz="1900" dirty="0" smtClean="0">
                <a:latin typeface="Comic Sans MS" pitchFamily="66" charset="0"/>
              </a:rPr>
              <a:t>новое всегда занимает место старого, со временем так же устаревая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Законы диалектики Гегеля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3288159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Иоганн Фихте (1762-1814)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Comic Sans MS" pitchFamily="66" charset="0"/>
              </a:rPr>
              <a:t>«Человек-результат развития природы и Высшей Воли (нравственного закона)».</a:t>
            </a:r>
          </a:p>
          <a:p>
            <a:r>
              <a:rPr lang="ru-RU" dirty="0" smtClean="0">
                <a:latin typeface="Comic Sans MS" pitchFamily="66" charset="0"/>
              </a:rPr>
              <a:t> Придерживался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волюнтаризма</a:t>
            </a:r>
            <a:r>
              <a:rPr lang="ru-RU" dirty="0" smtClean="0">
                <a:latin typeface="Comic Sans MS" pitchFamily="66" charset="0"/>
              </a:rPr>
              <a:t> в исследовании человека.</a:t>
            </a:r>
          </a:p>
          <a:p>
            <a:r>
              <a:rPr lang="ru-RU" dirty="0" smtClean="0">
                <a:latin typeface="Comic Sans MS" pitchFamily="66" charset="0"/>
              </a:rPr>
              <a:t>Критиковал теорию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«естественного человека» </a:t>
            </a:r>
            <a:r>
              <a:rPr lang="ru-RU" dirty="0" smtClean="0">
                <a:latin typeface="Comic Sans MS" pitchFamily="66" charset="0"/>
              </a:rPr>
              <a:t>Руссо.</a:t>
            </a:r>
          </a:p>
          <a:p>
            <a:r>
              <a:rPr lang="ru-RU" dirty="0" smtClean="0">
                <a:latin typeface="Comic Sans MS" pitchFamily="66" charset="0"/>
              </a:rPr>
              <a:t>Человек подчиняет мир своей воле тогда, когда познаёт его.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Проблема человека в философии Фихте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Наукоучение</a:t>
            </a:r>
            <a:r>
              <a:rPr lang="ru-RU" dirty="0" smtClean="0">
                <a:latin typeface="Comic Sans MS" pitchFamily="66" charset="0"/>
              </a:rPr>
              <a:t>, по Фихте, это метод построения философии </a:t>
            </a:r>
          </a:p>
          <a:p>
            <a:r>
              <a:rPr lang="ru-RU" dirty="0" err="1" smtClean="0">
                <a:latin typeface="Comic Sans MS" pitchFamily="66" charset="0"/>
              </a:rPr>
              <a:t>Наукоучение</a:t>
            </a:r>
            <a:r>
              <a:rPr lang="ru-RU" dirty="0" smtClean="0">
                <a:latin typeface="Comic Sans MS" pitchFamily="66" charset="0"/>
              </a:rPr>
              <a:t> является единством метода и предмета науки, обеспечивающее получение достоверного знания о мире.</a:t>
            </a:r>
          </a:p>
          <a:p>
            <a:r>
              <a:rPr lang="ru-RU" dirty="0" smtClean="0">
                <a:latin typeface="Comic Sans MS" pitchFamily="66" charset="0"/>
              </a:rPr>
              <a:t>Выделял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взаимосвязь </a:t>
            </a:r>
            <a:r>
              <a:rPr lang="ru-RU" dirty="0" smtClean="0">
                <a:latin typeface="Comic Sans MS" pitchFamily="66" charset="0"/>
              </a:rPr>
              <a:t>науки и образования (концепция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«нового воспитания»)</a:t>
            </a:r>
          </a:p>
          <a:p>
            <a:r>
              <a:rPr lang="ru-RU" dirty="0" smtClean="0">
                <a:latin typeface="Comic Sans MS" pitchFamily="66" charset="0"/>
              </a:rPr>
              <a:t>Благодаря этой теории Фихте объяснял познавательную деятельность человека, её возможности и возможные отграничения.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Теория </a:t>
            </a:r>
            <a:r>
              <a:rPr lang="ru-RU" dirty="0" err="1" smtClean="0">
                <a:latin typeface="Comic Sans MS" pitchFamily="66" charset="0"/>
              </a:rPr>
              <a:t>наукоучения</a:t>
            </a:r>
            <a:r>
              <a:rPr lang="ru-RU" dirty="0" smtClean="0">
                <a:latin typeface="Comic Sans MS" pitchFamily="66" charset="0"/>
              </a:rPr>
              <a:t> Фихте: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Фихте разделял знание на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доступное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сознанию</a:t>
            </a:r>
            <a:r>
              <a:rPr lang="ru-RU" sz="1800" dirty="0" smtClean="0">
                <a:latin typeface="Comic Sans MS" pitchFamily="66" charset="0"/>
              </a:rPr>
              <a:t> человека и на знание, существующее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независимо</a:t>
            </a:r>
            <a:r>
              <a:rPr lang="ru-RU" sz="1800" dirty="0" smtClean="0">
                <a:latin typeface="Comic Sans MS" pitchFamily="66" charset="0"/>
              </a:rPr>
              <a:t> от него.</a:t>
            </a:r>
          </a:p>
          <a:p>
            <a:endParaRPr lang="ru-RU" sz="1800" dirty="0" smtClean="0">
              <a:latin typeface="Comic Sans MS" pitchFamily="66" charset="0"/>
            </a:endParaRPr>
          </a:p>
          <a:p>
            <a:r>
              <a:rPr lang="ru-RU" sz="1800" dirty="0" smtClean="0">
                <a:latin typeface="Comic Sans MS" pitchFamily="66" charset="0"/>
              </a:rPr>
              <a:t>Необходимой формой познания человеком мира выступает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понятие </a:t>
            </a:r>
            <a:r>
              <a:rPr lang="ru-RU" sz="1800" dirty="0" smtClean="0">
                <a:latin typeface="Comic Sans MS" pitchFamily="66" charset="0"/>
              </a:rPr>
              <a:t>(элементарная форма мысли)</a:t>
            </a:r>
          </a:p>
          <a:p>
            <a:endParaRPr lang="ru-RU" sz="1800" dirty="0" smtClean="0">
              <a:latin typeface="Comic Sans MS" pitchFamily="66" charset="0"/>
            </a:endParaRPr>
          </a:p>
          <a:p>
            <a:r>
              <a:rPr lang="ru-RU" sz="1800" dirty="0" smtClean="0">
                <a:latin typeface="Comic Sans MS" pitchFamily="66" charset="0"/>
              </a:rPr>
              <a:t>Фихте сформулировал </a:t>
            </a: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«формулу движения мысли»: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1)п</a:t>
            </a:r>
            <a:r>
              <a:rPr lang="ru-RU" sz="1800" dirty="0" smtClean="0">
                <a:latin typeface="Comic Sans MS" pitchFamily="66" charset="0"/>
              </a:rPr>
              <a:t>онятие;</a:t>
            </a:r>
          </a:p>
          <a:p>
            <a:r>
              <a:rPr lang="ru-RU" sz="1800" dirty="0" smtClean="0">
                <a:latin typeface="Comic Sans MS" pitchFamily="66" charset="0"/>
              </a:rPr>
              <a:t>2)суждение(обобщение понятий) </a:t>
            </a:r>
          </a:p>
          <a:p>
            <a:r>
              <a:rPr lang="ru-RU" sz="1800" dirty="0" smtClean="0">
                <a:latin typeface="Comic Sans MS" pitchFamily="66" charset="0"/>
              </a:rPr>
              <a:t>3)умозаключение(выделение сути понятий и суждений)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Проблема сознания («Факты сознания»)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Понятие 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ковид</a:t>
            </a:r>
            <a:r>
              <a:rPr lang="ru-RU" dirty="0" smtClean="0">
                <a:latin typeface="Comic Sans MS" pitchFamily="66" charset="0"/>
              </a:rPr>
              <a:t>  это эпидемия;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Суждение</a:t>
            </a:r>
            <a:r>
              <a:rPr lang="ru-RU" dirty="0" smtClean="0">
                <a:latin typeface="Comic Sans MS" pitchFamily="66" charset="0"/>
              </a:rPr>
              <a:t>: </a:t>
            </a:r>
            <a:r>
              <a:rPr lang="ru-RU" dirty="0" err="1" smtClean="0">
                <a:latin typeface="Comic Sans MS" pitchFamily="66" charset="0"/>
              </a:rPr>
              <a:t>ковид</a:t>
            </a:r>
            <a:r>
              <a:rPr lang="ru-RU" dirty="0" smtClean="0">
                <a:latin typeface="Comic Sans MS" pitchFamily="66" charset="0"/>
              </a:rPr>
              <a:t> опасен для здоровья и жизни человека;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Умозаключение</a:t>
            </a:r>
            <a:r>
              <a:rPr lang="ru-RU" dirty="0" smtClean="0">
                <a:latin typeface="Comic Sans MS" pitchFamily="66" charset="0"/>
              </a:rPr>
              <a:t>: необходимо соблюдать индивидуальные  меры предосторожности и профилактики.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Пример формулы движения мысли Фихте: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3456384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Фридрих Шеллинг (1775-1854)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классическая философия – Античность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классическая философия – ранее Средневековье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неклассическая философия – эпоха Возрождения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возвращение к классической философии – Новое время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Этапы становления классической философии: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Comic Sans MS" pitchFamily="66" charset="0"/>
              </a:rPr>
              <a:t>Главное произведение –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«Идеи к философии природы».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Осноные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идеи: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считал, что природа находится в состоянии перманентной эволюции;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эволюция природы основана на взаимодействии противоположных начал;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главная задача философии – объяснить развитие природы;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Бог создаёт закономерности развития природы.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Философия природы Шеллинга: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процесс познания регулируется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«интеллектуальной интуицией» - </a:t>
            </a:r>
            <a:r>
              <a:rPr lang="ru-RU" sz="2000" dirty="0" smtClean="0">
                <a:latin typeface="Comic Sans MS" pitchFamily="66" charset="0"/>
              </a:rPr>
              <a:t>особой формой рефлексии процессов и явлений окружающего мира;</a:t>
            </a:r>
          </a:p>
          <a:p>
            <a:r>
              <a:rPr lang="ru-RU" sz="2000" dirty="0" smtClean="0">
                <a:latin typeface="Comic Sans MS" pitchFamily="66" charset="0"/>
              </a:rPr>
              <a:t> познавая мир, субъект использует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«негативную» философию </a:t>
            </a:r>
            <a:r>
              <a:rPr lang="ru-RU" sz="2000" dirty="0" smtClean="0">
                <a:latin typeface="Comic Sans MS" pitchFamily="66" charset="0"/>
              </a:rPr>
              <a:t>(познание о природе) и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«позитивную философию» </a:t>
            </a:r>
            <a:r>
              <a:rPr lang="ru-RU" sz="2000" dirty="0" smtClean="0">
                <a:latin typeface="Comic Sans MS" pitchFamily="66" charset="0"/>
              </a:rPr>
              <a:t>(познание свободы);</a:t>
            </a:r>
          </a:p>
          <a:p>
            <a:r>
              <a:rPr lang="ru-RU" sz="2000" dirty="0" smtClean="0">
                <a:latin typeface="Comic Sans MS" pitchFamily="66" charset="0"/>
              </a:rPr>
              <a:t> субъект обретает свободу через познание природы, её подчинение своей воле.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Теория познания Шеллинга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3924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1) </a:t>
            </a:r>
            <a:r>
              <a:rPr lang="ru-RU" sz="2000" dirty="0" smtClean="0">
                <a:latin typeface="Comic Sans MS" pitchFamily="66" charset="0"/>
              </a:rPr>
              <a:t>отстаивал идею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историзма;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2) субъект способен исторически развиваться только в обществе;</a:t>
            </a:r>
          </a:p>
          <a:p>
            <a:r>
              <a:rPr lang="ru-RU" sz="2000" dirty="0" smtClean="0">
                <a:latin typeface="Comic Sans MS" pitchFamily="66" charset="0"/>
              </a:rPr>
              <a:t>3) «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история  </a:t>
            </a:r>
            <a:r>
              <a:rPr lang="ru-RU" sz="2000" dirty="0" smtClean="0">
                <a:latin typeface="Comic Sans MS" pitchFamily="66" charset="0"/>
              </a:rPr>
              <a:t>есть борьба свободы и необходимости»;</a:t>
            </a:r>
          </a:p>
          <a:p>
            <a:r>
              <a:rPr lang="ru-RU" sz="2000" dirty="0" smtClean="0">
                <a:latin typeface="Comic Sans MS" pitchFamily="66" charset="0"/>
              </a:rPr>
              <a:t>4) «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свобода </a:t>
            </a:r>
            <a:r>
              <a:rPr lang="ru-RU" sz="2000" dirty="0" smtClean="0">
                <a:latin typeface="Comic Sans MS" pitchFamily="66" charset="0"/>
              </a:rPr>
              <a:t>– это осознанная необходимость»;</a:t>
            </a:r>
          </a:p>
          <a:p>
            <a:r>
              <a:rPr lang="ru-RU" sz="2000" dirty="0" smtClean="0">
                <a:latin typeface="Comic Sans MS" pitchFamily="66" charset="0"/>
              </a:rPr>
              <a:t>4) выделял два вида природы: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«первая» </a:t>
            </a:r>
            <a:r>
              <a:rPr lang="ru-RU" sz="2000" dirty="0" smtClean="0">
                <a:latin typeface="Comic Sans MS" pitchFamily="66" charset="0"/>
              </a:rPr>
              <a:t>– естественное состояние общества;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«вторая»- </a:t>
            </a:r>
            <a:r>
              <a:rPr lang="ru-RU" sz="2000" dirty="0" smtClean="0">
                <a:latin typeface="Comic Sans MS" pitchFamily="66" charset="0"/>
              </a:rPr>
              <a:t>правовой строй;</a:t>
            </a:r>
          </a:p>
          <a:p>
            <a:r>
              <a:rPr lang="ru-RU" sz="2000" dirty="0" smtClean="0">
                <a:latin typeface="Comic Sans MS" pitchFamily="66" charset="0"/>
              </a:rPr>
              <a:t>5)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цель исторического развития </a:t>
            </a:r>
            <a:r>
              <a:rPr lang="ru-RU" sz="2000" dirty="0" smtClean="0">
                <a:latin typeface="Comic Sans MS" pitchFamily="66" charset="0"/>
              </a:rPr>
              <a:t>– создание всемирно-гражданского общественного устройства.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Философия истории </a:t>
            </a:r>
            <a:r>
              <a:rPr lang="ru-RU" sz="2800" dirty="0" smtClean="0">
                <a:latin typeface="Comic Sans MS" pitchFamily="66" charset="0"/>
              </a:rPr>
              <a:t>Шеллинга (1)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Autofit/>
          </a:bodyPr>
          <a:lstStyle/>
          <a:p>
            <a:pPr lvl="3">
              <a:buNone/>
            </a:pPr>
            <a:r>
              <a:rPr lang="ru-RU" sz="2400" b="1" dirty="0" smtClean="0">
                <a:latin typeface="Comic Sans MS" pitchFamily="66" charset="0"/>
              </a:rPr>
              <a:t> Периоды истории :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«период судьбы» </a:t>
            </a:r>
            <a:r>
              <a:rPr lang="ru-RU" dirty="0" smtClean="0">
                <a:latin typeface="Comic Sans MS" pitchFamily="66" charset="0"/>
              </a:rPr>
              <a:t>– древняя история, эпоха создания и гибели древних цивилизаций;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«период объединения народов» - </a:t>
            </a:r>
            <a:r>
              <a:rPr lang="ru-RU" dirty="0" smtClean="0">
                <a:latin typeface="Comic Sans MS" pitchFamily="66" charset="0"/>
              </a:rPr>
              <a:t>период от распада Римской империи до 19 в., подготовительный период к созданию «всемирного государства»;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«период грядущего будущего» </a:t>
            </a:r>
            <a:r>
              <a:rPr lang="ru-RU" dirty="0" smtClean="0">
                <a:latin typeface="Comic Sans MS" pitchFamily="66" charset="0"/>
              </a:rPr>
              <a:t>– окончательное преобразование природы в цивилизацию.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Философия истории Шеллинга (2)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2736304" cy="3888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Людвиг Фейербах (1804-1872)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latin typeface="Comic Sans MS" pitchFamily="66" charset="0"/>
              </a:rPr>
              <a:t>критиковал этику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аскетизма</a:t>
            </a:r>
            <a:r>
              <a:rPr lang="ru-RU" sz="2800" dirty="0" smtClean="0">
                <a:latin typeface="Comic Sans MS" pitchFamily="66" charset="0"/>
              </a:rPr>
              <a:t>;</a:t>
            </a:r>
          </a:p>
          <a:p>
            <a:r>
              <a:rPr lang="ru-RU" sz="2800" dirty="0" smtClean="0">
                <a:latin typeface="Comic Sans MS" pitchFamily="66" charset="0"/>
              </a:rPr>
              <a:t> считал, что философия и религия как формы познания мира взаимно исключают друг друга;</a:t>
            </a:r>
          </a:p>
          <a:p>
            <a:r>
              <a:rPr lang="ru-RU" sz="2800" dirty="0" smtClean="0">
                <a:latin typeface="Comic Sans MS" pitchFamily="66" charset="0"/>
              </a:rPr>
              <a:t> изучал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взаимосвязь</a:t>
            </a:r>
            <a:r>
              <a:rPr lang="ru-RU" sz="2800" dirty="0" smtClean="0">
                <a:latin typeface="Comic Sans MS" pitchFamily="66" charset="0"/>
              </a:rPr>
              <a:t> религии и политики;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Разделял мир на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религиозный, воображаемый и действительный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Критика религии как основа философии Фейербаха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разум </a:t>
            </a:r>
            <a:r>
              <a:rPr lang="ru-RU" dirty="0" smtClean="0">
                <a:latin typeface="Comic Sans MS" pitchFamily="66" charset="0"/>
              </a:rPr>
              <a:t>человека невозможно изучать в отрыве от его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телесности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r>
              <a:rPr lang="ru-RU" dirty="0" smtClean="0">
                <a:latin typeface="Comic Sans MS" pitchFamily="66" charset="0"/>
              </a:rPr>
              <a:t> понимал человека как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био-социальное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существо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r>
              <a:rPr lang="ru-RU" dirty="0" smtClean="0">
                <a:latin typeface="Comic Sans MS" pitchFamily="66" charset="0"/>
              </a:rPr>
              <a:t> утверждал необходимость уравновешивания эгоизма человеческой природы альтруизмом;</a:t>
            </a:r>
          </a:p>
          <a:p>
            <a:r>
              <a:rPr lang="ru-RU" dirty="0" smtClean="0">
                <a:latin typeface="Comic Sans MS" pitchFamily="66" charset="0"/>
              </a:rPr>
              <a:t> бытие индивида определяют законы развития природы;</a:t>
            </a:r>
          </a:p>
          <a:p>
            <a:r>
              <a:rPr lang="ru-RU" dirty="0" smtClean="0">
                <a:latin typeface="Comic Sans MS" pitchFamily="66" charset="0"/>
              </a:rPr>
              <a:t> главное доказательство материальности человека-существование природы.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Основные идеи антропологического материализма Фейербаха: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920240"/>
          <a:ext cx="7408864" cy="483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1912192"/>
                <a:gridCol w="1792240"/>
              </a:tblGrid>
              <a:tr h="536406">
                <a:tc>
                  <a:txBody>
                    <a:bodyPr/>
                    <a:lstStyle/>
                    <a:p>
                      <a:r>
                        <a:rPr lang="ru-RU" dirty="0" smtClean="0"/>
                        <a:t>Философ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философии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произведение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понятие</a:t>
                      </a:r>
                      <a:endParaRPr lang="ru-RU" dirty="0"/>
                    </a:p>
                  </a:txBody>
                  <a:tcPr/>
                </a:tc>
              </a:tr>
              <a:tr h="996182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Comic Sans MS" pitchFamily="66" charset="0"/>
                        </a:rPr>
                        <a:t>Иммануил</a:t>
                      </a:r>
                      <a:r>
                        <a:rPr lang="ru-RU" sz="1600" dirty="0" smtClean="0">
                          <a:latin typeface="Comic Sans MS" pitchFamily="66" charset="0"/>
                        </a:rPr>
                        <a:t> Кант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Трансцендентный идеализм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«Основы</a:t>
                      </a:r>
                      <a:r>
                        <a:rPr lang="ru-RU" sz="1600" baseline="0" dirty="0" smtClean="0">
                          <a:latin typeface="Comic Sans MS" pitchFamily="66" charset="0"/>
                        </a:rPr>
                        <a:t> метафизики нравственности»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Категорический императив</a:t>
                      </a:r>
                      <a:endParaRPr lang="ru-RU" dirty="0"/>
                    </a:p>
                  </a:txBody>
                  <a:tcPr/>
                </a:tc>
              </a:tr>
              <a:tr h="536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Георг</a:t>
                      </a:r>
                      <a:r>
                        <a:rPr lang="ru-RU" sz="1600" baseline="0" dirty="0" smtClean="0">
                          <a:latin typeface="Comic Sans MS" pitchFamily="66" charset="0"/>
                        </a:rPr>
                        <a:t> Гегель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Абсолютный идеализм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«Феноменология духа»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Абсолютный дух</a:t>
                      </a:r>
                      <a:endParaRPr lang="ru-RU" dirty="0"/>
                    </a:p>
                  </a:txBody>
                  <a:tcPr/>
                </a:tc>
              </a:tr>
              <a:tr h="7662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Иоганн Фихте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Субъективный идеализм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«Замкнутое торговое государство»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наукоучение</a:t>
                      </a:r>
                      <a:endParaRPr lang="ru-RU" dirty="0"/>
                    </a:p>
                  </a:txBody>
                  <a:tcPr/>
                </a:tc>
              </a:tr>
              <a:tr h="536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Фридрих Шеллинг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Объективный идеализм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«Философия природы»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Негативная/</a:t>
                      </a:r>
                    </a:p>
                    <a:p>
                      <a:r>
                        <a:rPr lang="ru-RU" dirty="0" smtClean="0"/>
                        <a:t>позитивная философия</a:t>
                      </a:r>
                      <a:endParaRPr lang="ru-RU" dirty="0"/>
                    </a:p>
                  </a:txBody>
                  <a:tcPr/>
                </a:tc>
              </a:tr>
              <a:tr h="7662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Людвиг</a:t>
                      </a:r>
                      <a:r>
                        <a:rPr lang="ru-RU" sz="1600" baseline="0" dirty="0" smtClean="0">
                          <a:latin typeface="Comic Sans MS" pitchFamily="66" charset="0"/>
                        </a:rPr>
                        <a:t> Фейербах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Антропологический материализм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omic Sans MS" pitchFamily="66" charset="0"/>
                        </a:rPr>
                        <a:t>«Сущность христианства»</a:t>
                      </a:r>
                      <a:endParaRPr lang="ru-RU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туизм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по лекции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Рассел Б. История западной философии.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2. Миронов В.В. Немецкая классическая философия (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Учебник, глава №4)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3. Кручинина А.В. Немецкая классическая философия (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Учебное пособие, по объёму и подаче информации – самое простое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Гулыга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А.В. Немецкая классическая философия.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P.S.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Вся указанная литература есть в свободном  доступе в Интернете.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Список рекомендуемой литературы: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)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системность представлений;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2) идеал научности;</a:t>
            </a:r>
          </a:p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3) преемственность по отношению к философским традициям прошлого.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Характерные признаки немецкой классической философии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1)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модернизация</a:t>
            </a:r>
            <a:r>
              <a:rPr lang="ru-RU" dirty="0" smtClean="0">
                <a:latin typeface="Comic Sans MS" pitchFamily="66" charset="0"/>
              </a:rPr>
              <a:t> – процесс интенсивного экономического и политического развития, связанный с необходимостью перехода государства на качественно новый уровень развития;</a:t>
            </a:r>
          </a:p>
          <a:p>
            <a:r>
              <a:rPr lang="ru-RU" dirty="0" smtClean="0">
                <a:latin typeface="Comic Sans MS" pitchFamily="66" charset="0"/>
              </a:rPr>
              <a:t>2)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урбанизация </a:t>
            </a:r>
            <a:r>
              <a:rPr lang="ru-RU" dirty="0" smtClean="0">
                <a:latin typeface="Comic Sans MS" pitchFamily="66" charset="0"/>
              </a:rPr>
              <a:t>– понятие, обозначающее высокий тем строительства городов и рост городского населения;</a:t>
            </a:r>
          </a:p>
          <a:p>
            <a:r>
              <a:rPr lang="ru-RU" dirty="0" smtClean="0">
                <a:latin typeface="Comic Sans MS" pitchFamily="66" charset="0"/>
              </a:rPr>
              <a:t>3)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секуляризация  - </a:t>
            </a:r>
            <a:r>
              <a:rPr lang="ru-RU" dirty="0" err="1" smtClean="0">
                <a:latin typeface="Comic Sans MS" pitchFamily="66" charset="0"/>
              </a:rPr>
              <a:t>социо-культурное</a:t>
            </a:r>
            <a:r>
              <a:rPr lang="ru-RU" dirty="0" smtClean="0">
                <a:latin typeface="Comic Sans MS" pitchFamily="66" charset="0"/>
              </a:rPr>
              <a:t> и экономическое явление, обозначающее отделение власти церкви от управления государством.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Историко-культурный контекст формирования немецкой классической философии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Comic Sans MS" pitchFamily="66" charset="0"/>
              </a:rPr>
              <a:t>проблема познания мира;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исследование законов развития общества, </a:t>
            </a:r>
            <a:r>
              <a:rPr lang="ru-RU" dirty="0" smtClean="0">
                <a:latin typeface="Comic Sans MS" pitchFamily="66" charset="0"/>
              </a:rPr>
              <a:t>природы</a:t>
            </a:r>
            <a:r>
              <a:rPr lang="ru-RU" dirty="0" smtClean="0">
                <a:latin typeface="Comic Sans MS" pitchFamily="66" charset="0"/>
              </a:rPr>
              <a:t>, государства;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преодоление влияния религии на науку;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использование диалектики при изучении бытия мира, человека и истории;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идея создания единого европейского государства.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Ключевые проблемы изучения НКФ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Comic Sans MS" pitchFamily="66" charset="0"/>
              </a:rPr>
              <a:t>Иммануил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 Кант (1724-1804гг.) – основатель </a:t>
            </a:r>
            <a:r>
              <a:rPr lang="ru-RU" sz="3200" dirty="0" err="1" smtClean="0">
                <a:solidFill>
                  <a:schemeClr val="bg1"/>
                </a:solidFill>
                <a:latin typeface="Comic Sans MS" pitchFamily="66" charset="0"/>
              </a:rPr>
              <a:t>нем.классич.философии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, идеалист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Идеализм </a:t>
            </a:r>
            <a:r>
              <a:rPr lang="ru-RU" dirty="0" smtClean="0"/>
              <a:t>– направление философии, признающее преобладание идеи над материей и утверждающее ограниченный характер возможности человека познать мир.</a:t>
            </a:r>
            <a:endParaRPr lang="ru-RU" dirty="0"/>
          </a:p>
        </p:txBody>
      </p:sp>
      <p:pic>
        <p:nvPicPr>
          <p:cNvPr id="5" name="Содержимое 3" descr="кант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76275" y="2564904"/>
            <a:ext cx="3822700" cy="36004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Георг Гегель (1770-1831) – представитель объективного («абсолютного») идеализма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Объективный идеализм – </a:t>
            </a:r>
            <a:r>
              <a:rPr lang="ru-RU" dirty="0" smtClean="0">
                <a:latin typeface="Comic Sans MS" pitchFamily="66" charset="0"/>
              </a:rPr>
              <a:t>это философское направление, представители которого признают существование мира вне зависимости от воли и разума познающего субъекта.</a:t>
            </a:r>
          </a:p>
          <a:p>
            <a:endParaRPr lang="ru-RU" dirty="0"/>
          </a:p>
        </p:txBody>
      </p:sp>
      <p:pic>
        <p:nvPicPr>
          <p:cNvPr id="5" name="Содержимое 3" descr="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9337" y="2636912"/>
            <a:ext cx="3076575" cy="338437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Comic Sans MS" pitchFamily="66" charset="0"/>
              </a:rPr>
              <a:t>Иоганн Фихте (1762-1814) – представитель  субъективного идеализма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Субъективный идеализм </a:t>
            </a:r>
            <a:r>
              <a:rPr lang="ru-RU" dirty="0" smtClean="0">
                <a:latin typeface="Comic Sans MS" pitchFamily="66" charset="0"/>
              </a:rPr>
              <a:t>– это направление философии, согласно которому развитие окружающего мира воспринимается исключительно как результат познающей и творческой активности субъекта. 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3" descr="2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63675" y="2907506"/>
            <a:ext cx="2247900" cy="299085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518</TotalTime>
  <Words>1442</Words>
  <Application>Microsoft Office PowerPoint</Application>
  <PresentationFormat>Экран (4:3)</PresentationFormat>
  <Paragraphs>188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Волна</vt:lpstr>
      <vt:lpstr>«Немецкая классическая философия» </vt:lpstr>
      <vt:lpstr>Фридрих Энгельс (1820-1895) – немецкий философ и экономист</vt:lpstr>
      <vt:lpstr>Этапы становления классической философии:</vt:lpstr>
      <vt:lpstr>Характерные признаки немецкой классической философии:</vt:lpstr>
      <vt:lpstr>Историко-культурный контекст формирования немецкой классической философии</vt:lpstr>
      <vt:lpstr>Ключевые проблемы изучения НКФ</vt:lpstr>
      <vt:lpstr>Иммануил Кант (1724-1804гг.) – основатель нем.классич.философии, идеалист</vt:lpstr>
      <vt:lpstr>Георг Гегель (1770-1831) – представитель объективного («абсолютного») идеализма</vt:lpstr>
      <vt:lpstr>Иоганн Фихте (1762-1814) – представитель  субъективного идеализма </vt:lpstr>
      <vt:lpstr>Фридрих Шеллинг (1775-1854) – представитель объективного идеализма</vt:lpstr>
      <vt:lpstr>Людвиг Фейербах (1804-1872)</vt:lpstr>
      <vt:lpstr>Философия Иммануила Канта</vt:lpstr>
      <vt:lpstr>Основные периоды творчества И. Канта</vt:lpstr>
      <vt:lpstr>Виды знаний по Канту:</vt:lpstr>
      <vt:lpstr>Виды антиномий в гносеологии Канта</vt:lpstr>
      <vt:lpstr>Моральная философия И. Канта </vt:lpstr>
      <vt:lpstr> Моральная философия Канта</vt:lpstr>
      <vt:lpstr> Философия истории</vt:lpstr>
      <vt:lpstr>Георг Гегель (1770-1831.)</vt:lpstr>
      <vt:lpstr>Основные произведения</vt:lpstr>
      <vt:lpstr>Философско-исторические взгляды Гегеля</vt:lpstr>
      <vt:lpstr>Философско-правовые воззрения Гегеля</vt:lpstr>
      <vt:lpstr>Законы диалектики Гегеля</vt:lpstr>
      <vt:lpstr>Иоганн Фихте (1762-1814)</vt:lpstr>
      <vt:lpstr>Проблема человека в философии Фихте</vt:lpstr>
      <vt:lpstr>Теория наукоучения Фихте:</vt:lpstr>
      <vt:lpstr>Проблема сознания («Факты сознания»)</vt:lpstr>
      <vt:lpstr>Пример формулы движения мысли Фихте:</vt:lpstr>
      <vt:lpstr>Фридрих Шеллинг (1775-1854)</vt:lpstr>
      <vt:lpstr>Философия природы Шеллинга:</vt:lpstr>
      <vt:lpstr>Теория познания Шеллинга</vt:lpstr>
      <vt:lpstr>Философия истории Шеллинга (1)</vt:lpstr>
      <vt:lpstr>Философия истории Шеллинга (2)</vt:lpstr>
      <vt:lpstr>Людвиг Фейербах (1804-1872)</vt:lpstr>
      <vt:lpstr>Критика религии как основа философии Фейербаха</vt:lpstr>
      <vt:lpstr>Основные идеи антропологического материализма Фейербаха:</vt:lpstr>
      <vt:lpstr>Выводы по лекции</vt:lpstr>
      <vt:lpstr>Список рекомендуемой литературы: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«Проблема сознания в философии». </dc:title>
  <dc:creator>acer</dc:creator>
  <cp:lastModifiedBy>Кафедра философии</cp:lastModifiedBy>
  <cp:revision>57</cp:revision>
  <dcterms:created xsi:type="dcterms:W3CDTF">2016-10-12T11:51:06Z</dcterms:created>
  <dcterms:modified xsi:type="dcterms:W3CDTF">2022-02-09T05:34:08Z</dcterms:modified>
</cp:coreProperties>
</file>